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2" r:id="rId2"/>
  </p:sldMasterIdLst>
  <p:handoutMasterIdLst>
    <p:handoutMasterId r:id="rId18"/>
  </p:handoutMasterIdLst>
  <p:sldIdLst>
    <p:sldId id="256" r:id="rId3"/>
    <p:sldId id="301" r:id="rId4"/>
    <p:sldId id="338" r:id="rId5"/>
    <p:sldId id="335" r:id="rId6"/>
    <p:sldId id="328" r:id="rId7"/>
    <p:sldId id="329" r:id="rId8"/>
    <p:sldId id="333" r:id="rId9"/>
    <p:sldId id="304" r:id="rId10"/>
    <p:sldId id="330" r:id="rId11"/>
    <p:sldId id="331" r:id="rId12"/>
    <p:sldId id="332" r:id="rId13"/>
    <p:sldId id="334" r:id="rId14"/>
    <p:sldId id="336" r:id="rId15"/>
    <p:sldId id="337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3AA"/>
    <a:srgbClr val="003A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6327"/>
  </p:normalViewPr>
  <p:slideViewPr>
    <p:cSldViewPr snapToGrid="0" snapToObjects="1">
      <p:cViewPr varScale="1">
        <p:scale>
          <a:sx n="71" d="100"/>
          <a:sy n="71" d="100"/>
        </p:scale>
        <p:origin x="336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54" d="100"/>
          <a:sy n="54" d="100"/>
        </p:scale>
        <p:origin x="256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FA0374-6A02-672F-B83C-BF6AFBFB75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B6BD98-9A90-93ED-E8D9-C9159EBD8E4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F07A2-65A2-4102-83B5-DE90993C0697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52F2B2-C5EB-1DA1-B160-23939D31B6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EE0AC-D1F2-2A06-C978-8C8B8AC149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9D83B7-B5BD-444B-BA2E-3AB7D6CD1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5411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jpe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9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jp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A5706C32-4A7F-904A-A159-858BADF285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4A908DD-8A6B-CA4C-A972-B41A7779B82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B3494C34-0F3D-854E-AFF5-078C6756F1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6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6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6366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creenshot, bird&#10;&#10;Description automatically generated">
            <a:extLst>
              <a:ext uri="{FF2B5EF4-FFF2-40B4-BE49-F238E27FC236}">
                <a16:creationId xmlns:a16="http://schemas.microsoft.com/office/drawing/2014/main" id="{3EE9051B-EE1E-6E4F-9694-61E46BF379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80E6F5C-96D4-2C42-A755-56B3A934362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A5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34C2B7B-BC28-FA40-9621-C1B66ACC3A0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8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1DE6E88-83B3-4D4F-9E40-6D50AB5E0B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icture containing brick, drawing&#10;&#10;Description automatically generated">
            <a:extLst>
              <a:ext uri="{FF2B5EF4-FFF2-40B4-BE49-F238E27FC236}">
                <a16:creationId xmlns:a16="http://schemas.microsoft.com/office/drawing/2014/main" id="{6F5ACEC9-B6BC-BB44-A490-7942ABDCA6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17C698C-2970-3943-A340-E6C0C48B0DE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6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6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17946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2641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2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91381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0518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3" y="2505077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3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6" y="2505077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844664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3"/>
            <a:ext cx="5393267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7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5850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40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60126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BE7CF1A-F401-2C48-970E-B029112B61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rick&#10;&#10;Description automatically generated">
            <a:extLst>
              <a:ext uri="{FF2B5EF4-FFF2-40B4-BE49-F238E27FC236}">
                <a16:creationId xmlns:a16="http://schemas.microsoft.com/office/drawing/2014/main" id="{2C349984-7690-2A47-87D3-C0DD158BA1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B267380-239A-CC4E-88C8-8F8B114C34D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72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57E5DAEA-9D65-2A41-94A3-D73BF29B06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2F1E15CE-4088-7C4E-8064-638CAAE8E14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1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9248" y="3324433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5756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02164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3BBE3F-8531-7640-B2C4-6EB1B05B39F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3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8F805847-4216-854B-BDC6-6E0F9050F8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58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2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title</a:t>
            </a:r>
          </a:p>
        </p:txBody>
      </p:sp>
    </p:spTree>
    <p:extLst>
      <p:ext uri="{BB962C8B-B14F-4D97-AF65-F5344CB8AC3E}">
        <p14:creationId xmlns:p14="http://schemas.microsoft.com/office/powerpoint/2010/main" val="23252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201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5858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3" y="2505077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3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6" y="2505077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8" y="715617"/>
            <a:ext cx="10483327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7823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3"/>
            <a:ext cx="5393267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7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85783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40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83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computer&#10;&#10;Description automatically generated">
            <a:extLst>
              <a:ext uri="{FF2B5EF4-FFF2-40B4-BE49-F238E27FC236}">
                <a16:creationId xmlns:a16="http://schemas.microsoft.com/office/drawing/2014/main" id="{9084CF26-838B-4E40-ACF0-0614B36F1F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rick&#10;&#10;Description automatically generated">
            <a:extLst>
              <a:ext uri="{FF2B5EF4-FFF2-40B4-BE49-F238E27FC236}">
                <a16:creationId xmlns:a16="http://schemas.microsoft.com/office/drawing/2014/main" id="{D234C7AA-D40B-5847-86A6-3CD23C1306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82A509B-433B-8041-8A0B-7C00B943569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25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CC941C59-736C-AA42-A40C-1FD6A9C0F0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29667154-201A-9841-BEEE-FE4CF6604A6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1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9248" y="3324433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979945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15.jp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4.jp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6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91C326E-BF68-6445-9231-1C87CA8DE2E8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8B88693D-82A9-C941-B148-1250D9B2438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AB7CAE5D-7F30-7641-AB6B-1848BE4465C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6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0" r:id="rId2"/>
    <p:sldLayoutId id="2147483649" r:id="rId3"/>
    <p:sldLayoutId id="2147483652" r:id="rId4"/>
    <p:sldLayoutId id="2147483653" r:id="rId5"/>
    <p:sldLayoutId id="2147483655" r:id="rId6"/>
    <p:sldLayoutId id="2147483654" r:id="rId7"/>
    <p:sldLayoutId id="2147483673" r:id="rId8"/>
    <p:sldLayoutId id="2147483677" r:id="rId9"/>
    <p:sldLayoutId id="214748369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B238D30-2F91-4C40-9D8B-1760377E0BC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4E9D20F-A939-7E47-A0F0-7A4B86BA154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6CC15587-0B28-2046-83FF-9F5F7E2581E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1" r:id="rId8"/>
    <p:sldLayoutId id="2147483703" r:id="rId9"/>
    <p:sldLayoutId id="214748370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437BA-2E84-3549-8B00-4D6E2E7C8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0705" y="440660"/>
            <a:ext cx="8351483" cy="2121565"/>
          </a:xfrm>
        </p:spPr>
        <p:txBody>
          <a:bodyPr/>
          <a:lstStyle/>
          <a:p>
            <a:r>
              <a:rPr lang="en-IN" sz="3200" dirty="0"/>
              <a:t>Bridging Emissions and Investments: A Visual Analysis of Greenhouse Gas Trends and Green Bond Financing</a:t>
            </a: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sz="3200" b="1" i="0" dirty="0">
                <a:solidFill>
                  <a:srgbClr val="202124"/>
                </a:solidFill>
                <a:effectLst/>
                <a:latin typeface="zeitung"/>
              </a:rPr>
            </a:b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4025FF-B551-7A4B-9349-720975BC85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9955" y="3770156"/>
            <a:ext cx="3657600" cy="2366413"/>
          </a:xfrm>
        </p:spPr>
        <p:txBody>
          <a:bodyPr/>
          <a:lstStyle/>
          <a:p>
            <a:r>
              <a:rPr lang="en-IN" sz="2000" b="1" dirty="0"/>
              <a:t>DATS 6401 </a:t>
            </a:r>
            <a:r>
              <a:rPr lang="en-US" sz="2000" b="1" dirty="0"/>
              <a:t>Team 2:  </a:t>
            </a:r>
          </a:p>
          <a:p>
            <a:r>
              <a:rPr lang="en-US" sz="1800" dirty="0"/>
              <a:t>Abhilasha Singh</a:t>
            </a:r>
          </a:p>
          <a:p>
            <a:r>
              <a:rPr lang="en-IN" sz="1800" dirty="0"/>
              <a:t>Mohammed Ismail Sarfaraz Shaik</a:t>
            </a:r>
            <a:endParaRPr lang="en-US" sz="1800" dirty="0"/>
          </a:p>
          <a:p>
            <a:r>
              <a:rPr lang="en-IN" sz="1800" dirty="0"/>
              <a:t>Pranjal </a:t>
            </a:r>
            <a:r>
              <a:rPr lang="en-IN" sz="1800" dirty="0" err="1"/>
              <a:t>Wakpaijan</a:t>
            </a:r>
            <a:endParaRPr lang="en-IN" sz="1800" dirty="0"/>
          </a:p>
          <a:p>
            <a:r>
              <a:rPr lang="en-IN" sz="1800" dirty="0"/>
              <a:t>Rahul Arvind</a:t>
            </a:r>
          </a:p>
          <a:p>
            <a:r>
              <a:rPr lang="en-IN" sz="1800" dirty="0"/>
              <a:t>Yonathan Shimelis</a:t>
            </a:r>
            <a:endParaRPr lang="en-US" sz="1800" dirty="0"/>
          </a:p>
          <a:p>
            <a:r>
              <a:rPr lang="en-US" sz="1800" dirty="0"/>
              <a:t>    </a:t>
            </a:r>
            <a:br>
              <a:rPr lang="en-US" sz="2000" dirty="0"/>
            </a:b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6D4F1C-653A-6FF2-1C71-72D293EB9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725" y="2714625"/>
            <a:ext cx="6239263" cy="3702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261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7CB5D-EA8A-F668-8BF7-9B246329F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2D0A2DA-F3AE-4ED0-45B9-651341B587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58758" y="4542810"/>
            <a:ext cx="10782300" cy="772140"/>
          </a:xfrm>
        </p:spPr>
        <p:txBody>
          <a:bodyPr/>
          <a:lstStyle/>
          <a:p>
            <a:pPr algn="ctr"/>
            <a:r>
              <a:rPr lang="en-IN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This deeper look reveals consistent upward trends in carbon dioxide emissions in nearly every sector over the 12-year period. The energy and manufacturing sectors once again emerge as the dominant contributors to emissions.</a:t>
            </a:r>
            <a:endParaRPr lang="en-US" dirty="0"/>
          </a:p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58C62C-AC39-71EA-FC88-AA6A08411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58" y="317205"/>
            <a:ext cx="11461792" cy="4025580"/>
          </a:xfrm>
          <a:prstGeom prst="rect">
            <a:avLst/>
          </a:prstGeom>
        </p:spPr>
      </p:pic>
      <p:pic>
        <p:nvPicPr>
          <p:cNvPr id="8" name="Picture 7" descr="A graph with numbers and a number of gas emission">
            <a:extLst>
              <a:ext uri="{FF2B5EF4-FFF2-40B4-BE49-F238E27FC236}">
                <a16:creationId xmlns:a16="http://schemas.microsoft.com/office/drawing/2014/main" id="{B6CD3D2A-3294-DA79-B16C-05889E989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6764" y="975190"/>
            <a:ext cx="934294" cy="33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753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B520B-4666-1EEF-8A01-DF8F75BE2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raph">
            <a:extLst>
              <a:ext uri="{FF2B5EF4-FFF2-40B4-BE49-F238E27FC236}">
                <a16:creationId xmlns:a16="http://schemas.microsoft.com/office/drawing/2014/main" id="{096DEA1E-9012-DAEB-47F4-62491F391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24" y="209550"/>
            <a:ext cx="10844026" cy="464820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3309C9F-10BA-15E5-DCE3-EB63D8AA177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14300" y="4943475"/>
            <a:ext cx="11906250" cy="542925"/>
          </a:xfrm>
        </p:spPr>
        <p:txBody>
          <a:bodyPr/>
          <a:lstStyle/>
          <a:p>
            <a:pPr algn="ctr"/>
            <a:r>
              <a:rPr lang="en-IN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Asia stands out with a notably higher percentage of emissions from the energy and manufacturing sectors compared to other regions</a:t>
            </a:r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859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6580F-DF7C-051C-6731-04F975A83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world">
            <a:extLst>
              <a:ext uri="{FF2B5EF4-FFF2-40B4-BE49-F238E27FC236}">
                <a16:creationId xmlns:a16="http://schemas.microsoft.com/office/drawing/2014/main" id="{35D966A6-8808-A6E7-EECB-EC9C10038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95" y="121351"/>
            <a:ext cx="11628171" cy="409698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EAE8728-EF57-E8F0-FACA-59F3E3C9D60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6995" y="4534929"/>
            <a:ext cx="11758306" cy="913371"/>
          </a:xfrm>
        </p:spPr>
        <p:txBody>
          <a:bodyPr/>
          <a:lstStyle/>
          <a:p>
            <a:pPr algn="just"/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From 2020 to 2022, notable differences in temperature shifts can be observed. In 2020, most countries experienced a decrease in surface temperature, which may be attributed to the global impact of COVID-19 lockdowns that significantly reduced human activity. In contrast, 2022 shows a general increase in surface temperatures across the map. </a:t>
            </a:r>
            <a:endParaRPr lang="en-US" sz="4800" b="0" i="0" dirty="0">
              <a:solidFill>
                <a:srgbClr val="28252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073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A78CE1-87B3-EC38-603F-E9DFA26DF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B1E640F-0827-1097-F476-EEF587162FF0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Key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9FB15-E5AA-AB23-06B7-2C4930976C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54336" y="781215"/>
            <a:ext cx="10483327" cy="3981450"/>
          </a:xfrm>
        </p:spPr>
        <p:txBody>
          <a:bodyPr/>
          <a:lstStyle/>
          <a:p>
            <a:pPr algn="just"/>
            <a:endParaRPr lang="en-US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dirty="0"/>
              <a:t>Persistent Rise in Emissions: Emissions keep rising despite growth in green bond investments. 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dirty="0"/>
              <a:t>Sector Dominance: Energy and manufacturing are the top global emitters, led by Asia. 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dirty="0"/>
              <a:t>Climate Financing Concerns: Green bonds show limited impact, raising concerns of greenwashing. 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dirty="0"/>
              <a:t>Impact of Global Events: 2020 temperature drops highlight human activity’s effect on climate.</a:t>
            </a:r>
          </a:p>
        </p:txBody>
      </p:sp>
    </p:spTree>
    <p:extLst>
      <p:ext uri="{BB962C8B-B14F-4D97-AF65-F5344CB8AC3E}">
        <p14:creationId xmlns:p14="http://schemas.microsoft.com/office/powerpoint/2010/main" val="4078430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455BB7-7614-78FE-9A0A-B22B622A645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080190"/>
            <a:ext cx="10515600" cy="3474508"/>
          </a:xfrm>
        </p:spPr>
        <p:txBody>
          <a:bodyPr/>
          <a:lstStyle/>
          <a:p>
            <a:pPr algn="just"/>
            <a:r>
              <a:rPr lang="en-US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Our analysis underscores a critical gap between financial efforts aimed at sustainability and actual environmental outcomes. To achieve meaningful change, policy-makers and investors must reassess current strategies, ensuring green financing is genuinely aligned with impactful and measurable emission reduction initiatives.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68FE67-92F1-CA75-E27E-7D9A26A00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87" y="0"/>
            <a:ext cx="10483327" cy="975070"/>
          </a:xfrm>
        </p:spPr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255140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0C03A-F364-3E9A-BB40-F5E6016DDD1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2178704"/>
            <a:ext cx="7665720" cy="1884226"/>
          </a:xfrm>
        </p:spPr>
        <p:txBody>
          <a:bodyPr/>
          <a:lstStyle/>
          <a:p>
            <a:pPr algn="ctr"/>
            <a:r>
              <a:rPr lang="en-US" sz="4800" b="0" i="0" dirty="0">
                <a:solidFill>
                  <a:srgbClr val="28252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Any thoughts or questions?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4" name="Graphic 3" descr="Arrow Circle">
            <a:extLst>
              <a:ext uri="{FF2B5EF4-FFF2-40B4-BE49-F238E27FC236}">
                <a16:creationId xmlns:a16="http://schemas.microsoft.com/office/drawing/2014/main" id="{21B9D617-7DF2-5163-6039-DE6BD5B6F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48700" y="1135924"/>
            <a:ext cx="2705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406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948AF-5639-2C5B-7E48-14E5AFEAF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01EA85ED-89AC-ED89-7D3D-71DA1ACF787D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Introduction and Background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B43308-FF91-DAAF-22B3-4F4ED17667C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392" y="1342819"/>
            <a:ext cx="10289403" cy="337259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Climate change is one of the most complex global challenges, driven by greenhouse gas emissions.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Despite awareness, GHG emissions have increased by 51% from 1990 to 2021.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Climate Clock c</a:t>
            </a:r>
            <a:r>
              <a:rPr lang="en-IN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ounts down the time remaining to limit global warming to 1.5°C above pre-industrial levels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350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0792F-07F1-0AEA-A44D-32828A1AF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ur Story — Climate Clock">
            <a:extLst>
              <a:ext uri="{FF2B5EF4-FFF2-40B4-BE49-F238E27FC236}">
                <a16:creationId xmlns:a16="http://schemas.microsoft.com/office/drawing/2014/main" id="{8F8EE34A-2D80-641C-A600-F460737F6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86" y="109205"/>
            <a:ext cx="9336272" cy="5246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2523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0CF7E6-A955-08B4-96A4-178B84D6E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F337CF9A-DCB4-88FF-7D9B-872F05472DCA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Data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7B8F7-E2C8-510B-A859-CBBAA38085F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20633" y="1095375"/>
            <a:ext cx="10483327" cy="398145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Despite growing green bond investments, emissions continue to rise.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Are these funds making a real impact, or are they greenwashing?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Our visualizations reveal trends and possible gaps between climate finance and environmental outcomes.</a:t>
            </a:r>
          </a:p>
          <a:p>
            <a:pPr algn="ctr"/>
            <a:endParaRPr lang="en-US" dirty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287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33229-E382-A174-89A8-2CB142022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7FD5DDAC-1CFD-325A-B109-3954ADC30706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Objective and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7E7FC-055B-0407-A509-51E1B901281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20633" y="1268749"/>
            <a:ext cx="10223542" cy="371282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Identify the major contributor to greenhouse gas emissions.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dirty="0"/>
              <a:t>Identify top greenhouse gas-emitting industries.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Track emission trends by continent and sector (2010–2022)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Analyze the annual surface temperature trends across the world.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Understand green bond financings over years.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572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48177-5E1D-613A-B870-E6CF257B7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76F32448-3644-3516-D6BA-557630DE7E7F}"/>
              </a:ext>
            </a:extLst>
          </p:cNvPr>
          <p:cNvSpPr txBox="1">
            <a:spLocks/>
          </p:cNvSpPr>
          <p:nvPr/>
        </p:nvSpPr>
        <p:spPr>
          <a:xfrm>
            <a:off x="435468" y="293680"/>
            <a:ext cx="10483327" cy="9750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>
              <a:spcAft>
                <a:spcPts val="0"/>
              </a:spcAft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Dataset Descriptions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9CA2B-7BC8-7DD4-BACA-0710A91F8A6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20633" y="1095375"/>
            <a:ext cx="10483327" cy="398145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Dataset 1: IMF Annual Greenhouse Gas Emissions Account(2010-2022)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Dataset 2: IMF Green Bonds Issuance (1985–2022)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Dataset 3: IMF Annual Surface Temperature Change (1961–2023)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Contains both Numerical and Categorical variables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Source: International Monetary Fund (IMF) - Climate Data Portal (Annual Greenhouse Gas Emissions Account).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/>
              <a:t>Limitations: Some of the counties and continents are missing in our dataset.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6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7EBF19-223C-C44E-D2D9-088B7210B6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number of sales">
            <a:extLst>
              <a:ext uri="{FF2B5EF4-FFF2-40B4-BE49-F238E27FC236}">
                <a16:creationId xmlns:a16="http://schemas.microsoft.com/office/drawing/2014/main" id="{3762F2F1-68E7-7589-D7B3-BF02FEE13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443" y="438315"/>
            <a:ext cx="8760032" cy="414321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B58E4A1-B1FB-D35C-25A4-3CAC8817B6C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4350" y="4858654"/>
            <a:ext cx="10782299" cy="438000"/>
          </a:xfrm>
        </p:spPr>
        <p:txBody>
          <a:bodyPr/>
          <a:lstStyle/>
          <a:p>
            <a:pPr algn="just"/>
            <a:r>
              <a:rPr lang="en-US" sz="2400" dirty="0"/>
              <a:t>Global investment in green bonds has grown consistently over time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909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A955CD-8231-C343-4185-9226209F2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a graph showing the number of gas prices&#10;&#10;AI-generated content may be incorrect.">
            <a:extLst>
              <a:ext uri="{FF2B5EF4-FFF2-40B4-BE49-F238E27FC236}">
                <a16:creationId xmlns:a16="http://schemas.microsoft.com/office/drawing/2014/main" id="{7DE06346-8EEC-C761-26A7-4049A878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322162"/>
            <a:ext cx="9334500" cy="423862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9BB2B6-333F-9A58-1901-CB693180355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08615" y="4784687"/>
            <a:ext cx="9808937" cy="552450"/>
          </a:xfrm>
        </p:spPr>
        <p:txBody>
          <a:bodyPr/>
          <a:lstStyle/>
          <a:p>
            <a:pPr algn="ctr"/>
            <a:r>
              <a:rPr lang="en-US" sz="2000" dirty="0"/>
              <a:t>Carbon dioxide is the leading contributor to greenhouse gas emissions.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735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F4689-A57A-56CC-9D6A-74D714679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 with numbers and text&#10;&#10;AI-generated content may be incorrect.">
            <a:extLst>
              <a:ext uri="{FF2B5EF4-FFF2-40B4-BE49-F238E27FC236}">
                <a16:creationId xmlns:a16="http://schemas.microsoft.com/office/drawing/2014/main" id="{B42AE13C-A30E-3A6E-B017-3F9604C70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07" y="438150"/>
            <a:ext cx="9736667" cy="4010025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2F4369B-930F-25EE-93D9-1FD2F1DAAD8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42875" y="4754448"/>
            <a:ext cx="12192000" cy="456218"/>
          </a:xfrm>
        </p:spPr>
        <p:txBody>
          <a:bodyPr/>
          <a:lstStyle/>
          <a:p>
            <a:pPr algn="just"/>
            <a:r>
              <a:rPr lang="en-IN" sz="2400" dirty="0">
                <a:latin typeface="Times New Roman" panose="02020603050405020304" pitchFamily="18" charset="0"/>
                <a:ea typeface="Aptos" panose="020B0004020202020204" pitchFamily="34" charset="0"/>
              </a:rPr>
              <a:t>E</a:t>
            </a:r>
            <a:r>
              <a:rPr lang="en-IN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nergy and manufacturing industries are the largest contributors to emissions during both years</a:t>
            </a:r>
            <a:endParaRPr lang="en-US" sz="2400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193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PPT_Team2</Template>
  <TotalTime>22</TotalTime>
  <Words>509</Words>
  <Application>Microsoft Office PowerPoint</Application>
  <PresentationFormat>Widescreen</PresentationFormat>
  <Paragraphs>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Times New Roman</vt:lpstr>
      <vt:lpstr>zeitung</vt:lpstr>
      <vt:lpstr>Office Theme</vt:lpstr>
      <vt:lpstr>2_Office Theme</vt:lpstr>
      <vt:lpstr>Bridging Emissions and Investments: A Visual Analysis of Greenhouse Gas Trends and Green Bond Financing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Pranjal Wakpaijan</dc:creator>
  <cp:lastModifiedBy>Abhilasha Singh</cp:lastModifiedBy>
  <cp:revision>6</cp:revision>
  <dcterms:created xsi:type="dcterms:W3CDTF">2025-04-24T13:26:10Z</dcterms:created>
  <dcterms:modified xsi:type="dcterms:W3CDTF">2025-04-24T15:23:34Z</dcterms:modified>
</cp:coreProperties>
</file>

<file path=docProps/thumbnail.jpeg>
</file>